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6150850b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6150850b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70e5b00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70e5b00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6150850b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6150850b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6150850b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6150850b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150850b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150850b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6150850b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6150850b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6150850b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6150850b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6150850b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6150850b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5563116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5563116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5563116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5563116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5971e68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5971e68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5563116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5563116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nnees.montreal.ca/societe-de-transport-de-montreal/incidents-du-reseau-du-metro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b="8189" l="0" r="0" t="0"/>
          <a:stretch/>
        </p:blipFill>
        <p:spPr>
          <a:xfrm>
            <a:off x="186975" y="206912"/>
            <a:ext cx="5005276" cy="472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4">
            <a:alphaModFix/>
          </a:blip>
          <a:srcRect b="27997" l="21364" r="20738" t="28001"/>
          <a:stretch/>
        </p:blipFill>
        <p:spPr>
          <a:xfrm>
            <a:off x="6140675" y="3444250"/>
            <a:ext cx="2691396" cy="14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/>
          <p:nvPr>
            <p:ph type="ctrTitle"/>
          </p:nvPr>
        </p:nvSpPr>
        <p:spPr>
          <a:xfrm>
            <a:off x="2237700" y="1680600"/>
            <a:ext cx="5329800" cy="1881900"/>
          </a:xfrm>
          <a:prstGeom prst="rect">
            <a:avLst/>
          </a:prstGeom>
          <a:solidFill>
            <a:srgbClr val="C4A15A">
              <a:alpha val="71510"/>
            </a:srgbClr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rgbClr val="1155CC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Analysis</a:t>
            </a:r>
            <a:r>
              <a:rPr b="1" lang="en">
                <a:solidFill>
                  <a:schemeClr val="dk1"/>
                </a:solidFill>
              </a:rPr>
              <a:t> of Metro Service Incidents in Montreal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 sz="2322">
                <a:solidFill>
                  <a:schemeClr val="dk1"/>
                </a:solidFill>
              </a:rPr>
              <a:t>December 2021</a:t>
            </a:r>
            <a:br>
              <a:rPr b="1" lang="en">
                <a:solidFill>
                  <a:srgbClr val="1155CC"/>
                </a:solidFill>
              </a:rPr>
            </a:br>
            <a:endParaRPr b="1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47" y="0"/>
            <a:ext cx="64967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197100" y="4286250"/>
            <a:ext cx="8749800" cy="482400"/>
          </a:xfrm>
          <a:prstGeom prst="rect">
            <a:avLst/>
          </a:prstGeom>
          <a:solidFill>
            <a:srgbClr val="3D4594">
              <a:alpha val="45100"/>
            </a:srgbClr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Tableau Dashboard</a:t>
            </a:r>
            <a:endParaRPr b="1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Time of the day matters more than day of the week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Spike in interruptions generally  occur 3 times per day - at 8am, 4pm, and 8pm</a:t>
            </a:r>
            <a:endParaRPr>
              <a:highlight>
                <a:srgbClr val="FFFF00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Location of the city (i.e. proximity to downtown core) is not a determining factor</a:t>
            </a:r>
            <a:r>
              <a:rPr lang="en"/>
              <a:t>;</a:t>
            </a:r>
            <a:r>
              <a:rPr lang="en"/>
              <a:t> location of the station in relation to the line route shows more results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Terminus stations (stations at the end of lines) comprise 4 of the top 5 incident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Stations serving as transfer stations (those that have  at least 2 different lines) likely to have more incidents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particular trend between average length of interruption and high-incident stations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Analysis</a:t>
            </a:r>
            <a:endParaRPr/>
          </a:p>
        </p:txBody>
      </p:sp>
      <p:sp>
        <p:nvSpPr>
          <p:cNvPr id="230" name="Google Shape;230;p24"/>
          <p:cNvSpPr txBox="1"/>
          <p:nvPr>
            <p:ph idx="1" type="body"/>
          </p:nvPr>
        </p:nvSpPr>
        <p:spPr>
          <a:xfrm>
            <a:off x="819150" y="1990725"/>
            <a:ext cx="3555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Explore </a:t>
            </a:r>
            <a:r>
              <a:rPr lang="en" sz="1300"/>
              <a:t>additional</a:t>
            </a:r>
            <a:r>
              <a:rPr lang="en" sz="1300"/>
              <a:t> data available (i.e. analyz</a:t>
            </a:r>
            <a:r>
              <a:rPr lang="en"/>
              <a:t>e </a:t>
            </a:r>
            <a:r>
              <a:rPr lang="en" sz="1300"/>
              <a:t>causes </a:t>
            </a:r>
            <a:r>
              <a:rPr lang="en" sz="1300"/>
              <a:t>of interruptions)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Seasonal trends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</a:t>
            </a:r>
            <a:r>
              <a:rPr lang="en" sz="1300"/>
              <a:t>mpact before and throughout COVID-19 pandemic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1658123"/>
            <a:ext cx="3897849" cy="25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50" y="423700"/>
            <a:ext cx="7819300" cy="44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>
            <p:ph type="title"/>
          </p:nvPr>
        </p:nvSpPr>
        <p:spPr>
          <a:xfrm>
            <a:off x="2240875" y="1497725"/>
            <a:ext cx="4662300" cy="1832700"/>
          </a:xfrm>
          <a:prstGeom prst="rect">
            <a:avLst/>
          </a:prstGeom>
          <a:solidFill>
            <a:srgbClr val="075B4F">
              <a:alpha val="631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>
                <a:solidFill>
                  <a:schemeClr val="dk1"/>
                </a:solidFill>
              </a:rPr>
              <a:t>The end.</a:t>
            </a:r>
            <a:br>
              <a:rPr lang="en" sz="5000">
                <a:solidFill>
                  <a:schemeClr val="dk1"/>
                </a:solidFill>
              </a:rPr>
            </a:br>
            <a:r>
              <a:rPr lang="en" sz="2750">
                <a:solidFill>
                  <a:schemeClr val="dk1"/>
                </a:solidFill>
              </a:rPr>
              <a:t>Questions/com</a:t>
            </a:r>
            <a:r>
              <a:rPr lang="en" sz="2750">
                <a:solidFill>
                  <a:schemeClr val="dk1"/>
                </a:solidFill>
              </a:rPr>
              <a:t>ments?</a:t>
            </a:r>
            <a:br>
              <a:rPr lang="en" sz="2750">
                <a:solidFill>
                  <a:schemeClr val="dk1"/>
                </a:solidFill>
              </a:rPr>
            </a:br>
            <a:endParaRPr sz="27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4492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Question: When is the best time to take the metro? </a:t>
            </a:r>
            <a:br>
              <a:rPr lang="en"/>
            </a:br>
            <a:br>
              <a:rPr lang="en"/>
            </a:br>
            <a:r>
              <a:rPr lang="en"/>
              <a:t>Goal: Identify when and where service interruptions are most frequent by analyzing publicly available data on incidents on the Montreal metro  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7703825" y="4229100"/>
            <a:ext cx="73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838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5"/>
          <p:cNvPicPr preferRelativeResize="0"/>
          <p:nvPr/>
        </p:nvPicPr>
        <p:blipFill rotWithShape="1">
          <a:blip r:embed="rId3">
            <a:alphaModFix/>
          </a:blip>
          <a:srcRect b="2801" l="2874" r="0" t="13327"/>
          <a:stretch/>
        </p:blipFill>
        <p:spPr>
          <a:xfrm>
            <a:off x="1965500" y="-66350"/>
            <a:ext cx="5213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>
            <p:ph type="title"/>
          </p:nvPr>
        </p:nvSpPr>
        <p:spPr>
          <a:xfrm>
            <a:off x="277200" y="4493175"/>
            <a:ext cx="6728700" cy="496200"/>
          </a:xfrm>
          <a:prstGeom prst="rect">
            <a:avLst/>
          </a:prstGeom>
          <a:solidFill>
            <a:srgbClr val="075B4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Montreal  Metro System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							Data Source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5222325" y="1635675"/>
            <a:ext cx="3102600" cy="28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202C"/>
                </a:solidFill>
                <a:latin typeface="Arial"/>
                <a:ea typeface="Arial"/>
                <a:cs typeface="Arial"/>
                <a:sym typeface="Arial"/>
              </a:rPr>
              <a:t>Incidents du réseau du métro</a:t>
            </a:r>
            <a:endParaRPr b="1" sz="1500">
              <a:solidFill>
                <a:srgbClr val="1A202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https://donnees.montreal.ca/societe-de-transport-de-montreal/incidents-du-reseau-du-metro</a:t>
            </a:r>
            <a:br>
              <a:rPr lang="en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150">
              <a:solidFill>
                <a:srgbClr val="075B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Published by the Société de transport de Montréal</a:t>
            </a:r>
            <a:endParaRPr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</a:rPr>
              <a:t>Updated monthly</a:t>
            </a:r>
            <a:endParaRPr sz="1500">
              <a:highlight>
                <a:schemeClr val="dk1"/>
              </a:highlight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 b="0" l="29520" r="22797" t="0"/>
          <a:stretch/>
        </p:blipFill>
        <p:spPr>
          <a:xfrm>
            <a:off x="0" y="54200"/>
            <a:ext cx="4315738" cy="50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819150" y="2052500"/>
            <a:ext cx="3675000" cy="2578500"/>
          </a:xfrm>
          <a:prstGeom prst="rect">
            <a:avLst/>
          </a:prstGeom>
          <a:ln cap="flat" cmpd="sng" w="9525">
            <a:solidFill>
              <a:srgbClr val="075B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300">
                <a:solidFill>
                  <a:srgbClr val="000000"/>
                </a:solidFill>
              </a:rPr>
              <a:t>Consistent naming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300">
                <a:solidFill>
                  <a:srgbClr val="000000"/>
                </a:solidFill>
              </a:rPr>
              <a:t>Cleanup of special characters in exported data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300">
                <a:solidFill>
                  <a:srgbClr val="000000"/>
                </a:solidFill>
              </a:rPr>
              <a:t>Removal of irrelevant data for question (i.e. number of door, </a:t>
            </a:r>
            <a:r>
              <a:rPr lang="en" sz="1300">
                <a:solidFill>
                  <a:srgbClr val="000000"/>
                </a:solidFill>
              </a:rPr>
              <a:t>vehicle/train type, damage to train)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>
                <a:solidFill>
                  <a:srgbClr val="000000"/>
                </a:solidFill>
              </a:rPr>
              <a:t>Accurate t</a:t>
            </a:r>
            <a:r>
              <a:rPr lang="en" sz="1300">
                <a:solidFill>
                  <a:srgbClr val="000000"/>
                </a:solidFill>
              </a:rPr>
              <a:t>ime/date data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Coordinate information for stations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8" name="Google Shape;158;p17"/>
          <p:cNvSpPr txBox="1"/>
          <p:nvPr/>
        </p:nvSpPr>
        <p:spPr>
          <a:xfrm>
            <a:off x="807975" y="1606100"/>
            <a:ext cx="3686100" cy="446400"/>
          </a:xfrm>
          <a:prstGeom prst="rect">
            <a:avLst/>
          </a:prstGeom>
          <a:solidFill>
            <a:srgbClr val="075B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4719800" y="2052500"/>
            <a:ext cx="3675000" cy="2578500"/>
          </a:xfrm>
          <a:prstGeom prst="rect">
            <a:avLst/>
          </a:prstGeom>
          <a:ln cap="flat" cmpd="sng" w="9525">
            <a:solidFill>
              <a:srgbClr val="075B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Inclusion criteria:</a:t>
            </a:r>
            <a:endParaRPr sz="1100">
              <a:solidFill>
                <a:srgbClr val="000000"/>
              </a:solidFill>
            </a:endParaRPr>
          </a:p>
          <a:p>
            <a:pPr indent="-2926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8"/>
              <a:buChar char="○"/>
            </a:pPr>
            <a:r>
              <a:rPr lang="en" sz="1008">
                <a:solidFill>
                  <a:srgbClr val="000000"/>
                </a:solidFill>
              </a:rPr>
              <a:t>Only incidents classified as ‘train’ vs ‘station’ as ‘station’ incidents don’t affect metro service</a:t>
            </a:r>
            <a:endParaRPr sz="1008">
              <a:solidFill>
                <a:srgbClr val="000000"/>
              </a:solidFill>
            </a:endParaRPr>
          </a:p>
          <a:p>
            <a:pPr indent="-2926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8"/>
              <a:buChar char="○"/>
            </a:pPr>
            <a:r>
              <a:rPr lang="en" sz="1008">
                <a:solidFill>
                  <a:srgbClr val="000000"/>
                </a:solidFill>
              </a:rPr>
              <a:t>Only  incidents with interruption of more than 5 minutes</a:t>
            </a:r>
            <a:endParaRPr sz="1008">
              <a:solidFill>
                <a:srgbClr val="000000"/>
              </a:solidFill>
            </a:endParaRPr>
          </a:p>
          <a:p>
            <a:pPr indent="-292615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8"/>
              <a:buChar char="■"/>
            </a:pPr>
            <a:r>
              <a:rPr lang="en" sz="1008">
                <a:solidFill>
                  <a:srgbClr val="000000"/>
                </a:solidFill>
              </a:rPr>
              <a:t>Guidelines for best practices in the public transit industry do not take into account incidents of interruption lasting less than 5 minutes</a:t>
            </a:r>
            <a:endParaRPr sz="1008"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Focus on 3 main factors: </a:t>
            </a:r>
            <a:endParaRPr sz="1000">
              <a:solidFill>
                <a:srgbClr val="000000"/>
              </a:solidFill>
            </a:endParaRPr>
          </a:p>
          <a:p>
            <a:pPr indent="-29434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Char char="○"/>
            </a:pPr>
            <a:r>
              <a:rPr lang="en" sz="1035">
                <a:solidFill>
                  <a:srgbClr val="000000"/>
                </a:solidFill>
                <a:highlight>
                  <a:schemeClr val="dk1"/>
                </a:highlight>
              </a:rPr>
              <a:t>Location </a:t>
            </a:r>
            <a:endParaRPr sz="1035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-29434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Char char="○"/>
            </a:pPr>
            <a:r>
              <a:rPr lang="en" sz="1035">
                <a:solidFill>
                  <a:srgbClr val="000000"/>
                </a:solidFill>
                <a:highlight>
                  <a:schemeClr val="dk1"/>
                </a:highlight>
              </a:rPr>
              <a:t>Time (day, hour)</a:t>
            </a:r>
            <a:endParaRPr sz="1035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-29434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Char char="○"/>
            </a:pPr>
            <a:r>
              <a:rPr lang="en" sz="1035">
                <a:solidFill>
                  <a:srgbClr val="000000"/>
                </a:solidFill>
                <a:highlight>
                  <a:schemeClr val="dk1"/>
                </a:highlight>
              </a:rPr>
              <a:t>Incident length</a:t>
            </a:r>
            <a:endParaRPr sz="1000"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Visualize on tableau</a:t>
            </a:r>
            <a:endParaRPr sz="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0" name="Google Shape;160;p17"/>
          <p:cNvSpPr txBox="1"/>
          <p:nvPr/>
        </p:nvSpPr>
        <p:spPr>
          <a:xfrm>
            <a:off x="4714250" y="1606100"/>
            <a:ext cx="3686100" cy="446400"/>
          </a:xfrm>
          <a:prstGeom prst="rect">
            <a:avLst/>
          </a:prstGeom>
          <a:solidFill>
            <a:srgbClr val="075B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6981" l="2872" r="5359" t="13324"/>
          <a:stretch/>
        </p:blipFill>
        <p:spPr>
          <a:xfrm>
            <a:off x="4427800" y="302100"/>
            <a:ext cx="4501371" cy="44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00" y="595338"/>
            <a:ext cx="3655625" cy="39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97075" y="4315900"/>
            <a:ext cx="8781300" cy="452700"/>
          </a:xfrm>
          <a:prstGeom prst="rect">
            <a:avLst/>
          </a:prstGeom>
          <a:solidFill>
            <a:srgbClr val="3D4594">
              <a:alpha val="45100"/>
            </a:srgbClr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 10 Stations </a:t>
            </a:r>
            <a:endParaRPr b="1" sz="1600"/>
          </a:p>
        </p:txBody>
      </p:sp>
      <p:cxnSp>
        <p:nvCxnSpPr>
          <p:cNvPr id="168" name="Google Shape;168;p18"/>
          <p:cNvCxnSpPr/>
          <p:nvPr/>
        </p:nvCxnSpPr>
        <p:spPr>
          <a:xfrm>
            <a:off x="5320850" y="1438600"/>
            <a:ext cx="1448400" cy="1369500"/>
          </a:xfrm>
          <a:prstGeom prst="straightConnector1">
            <a:avLst/>
          </a:prstGeom>
          <a:noFill/>
          <a:ln cap="flat" cmpd="sng" w="19050">
            <a:solidFill>
              <a:srgbClr val="C1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8"/>
          <p:cNvCxnSpPr/>
          <p:nvPr/>
        </p:nvCxnSpPr>
        <p:spPr>
          <a:xfrm flipH="1">
            <a:off x="3143350" y="1469575"/>
            <a:ext cx="1139400" cy="1210500"/>
          </a:xfrm>
          <a:prstGeom prst="straightConnector1">
            <a:avLst/>
          </a:prstGeom>
          <a:noFill/>
          <a:ln cap="flat" cmpd="sng" w="19050">
            <a:solidFill>
              <a:srgbClr val="C1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18"/>
          <p:cNvSpPr txBox="1"/>
          <p:nvPr/>
        </p:nvSpPr>
        <p:spPr>
          <a:xfrm>
            <a:off x="3842900" y="674175"/>
            <a:ext cx="1734300" cy="785100"/>
          </a:xfrm>
          <a:prstGeom prst="rect">
            <a:avLst/>
          </a:prstGeom>
          <a:solidFill>
            <a:srgbClr val="C14343">
              <a:alpha val="9608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owntown Montreal (McGill and Peel) not in top 10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00" y="595338"/>
            <a:ext cx="2324075" cy="62465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>
            <p:ph idx="4294967295" type="title"/>
          </p:nvPr>
        </p:nvSpPr>
        <p:spPr>
          <a:xfrm>
            <a:off x="0" y="0"/>
            <a:ext cx="3920400" cy="4944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FACTOR #1: LOCATION</a:t>
            </a:r>
            <a:endParaRPr b="1" sz="2400">
              <a:solidFill>
                <a:schemeClr val="dk1"/>
              </a:solidFill>
            </a:endParaRPr>
          </a:p>
        </p:txBody>
      </p:sp>
      <p:cxnSp>
        <p:nvCxnSpPr>
          <p:cNvPr id="173" name="Google Shape;173;p18"/>
          <p:cNvCxnSpPr/>
          <p:nvPr/>
        </p:nvCxnSpPr>
        <p:spPr>
          <a:xfrm>
            <a:off x="6917700" y="2217750"/>
            <a:ext cx="486000" cy="8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8"/>
          <p:cNvCxnSpPr/>
          <p:nvPr/>
        </p:nvCxnSpPr>
        <p:spPr>
          <a:xfrm>
            <a:off x="5398250" y="4178475"/>
            <a:ext cx="486000" cy="8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7845175" y="338925"/>
            <a:ext cx="486000" cy="8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8"/>
          <p:cNvCxnSpPr/>
          <p:nvPr/>
        </p:nvCxnSpPr>
        <p:spPr>
          <a:xfrm>
            <a:off x="4201800" y="338925"/>
            <a:ext cx="486000" cy="8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18"/>
          <p:cNvCxnSpPr/>
          <p:nvPr/>
        </p:nvCxnSpPr>
        <p:spPr>
          <a:xfrm>
            <a:off x="6046525" y="3368150"/>
            <a:ext cx="486000" cy="8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8"/>
          <p:cNvCxnSpPr/>
          <p:nvPr/>
        </p:nvCxnSpPr>
        <p:spPr>
          <a:xfrm>
            <a:off x="4467050" y="1916950"/>
            <a:ext cx="486000" cy="8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8"/>
          <p:cNvCxnSpPr/>
          <p:nvPr/>
        </p:nvCxnSpPr>
        <p:spPr>
          <a:xfrm>
            <a:off x="4732925" y="3035500"/>
            <a:ext cx="486000" cy="8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8"/>
          <p:cNvCxnSpPr/>
          <p:nvPr/>
        </p:nvCxnSpPr>
        <p:spPr>
          <a:xfrm>
            <a:off x="6009800" y="1353400"/>
            <a:ext cx="486000" cy="8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206925" y="4274200"/>
            <a:ext cx="8730300" cy="494400"/>
          </a:xfrm>
          <a:prstGeom prst="rect">
            <a:avLst/>
          </a:prstGeom>
          <a:solidFill>
            <a:srgbClr val="3D4594">
              <a:alpha val="45100"/>
            </a:srgbClr>
          </a:solidFill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Incidents By Hour of Day (Top 10 Stations)</a:t>
            </a:r>
            <a:br>
              <a:rPr b="1" lang="en" sz="1600"/>
            </a:br>
            <a:r>
              <a:rPr lang="en" sz="1500"/>
              <a:t>Note: </a:t>
            </a:r>
            <a:r>
              <a:rPr lang="en" sz="1220">
                <a:latin typeface="Nunito"/>
                <a:ea typeface="Nunito"/>
                <a:cs typeface="Nunito"/>
                <a:sym typeface="Nunito"/>
              </a:rPr>
              <a:t>Metro operating</a:t>
            </a:r>
            <a:r>
              <a:rPr lang="en" sz="1220">
                <a:latin typeface="Nunito"/>
                <a:ea typeface="Nunito"/>
                <a:cs typeface="Nunito"/>
                <a:sym typeface="Nunito"/>
              </a:rPr>
              <a:t> hours are from 5 am - 1 am</a:t>
            </a:r>
            <a:r>
              <a:rPr b="1" lang="en" sz="1500"/>
              <a:t> </a:t>
            </a:r>
            <a:endParaRPr b="1" sz="1500"/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502" y="504275"/>
            <a:ext cx="5510523" cy="3721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19"/>
          <p:cNvCxnSpPr>
            <a:stCxn id="188" idx="1"/>
          </p:cNvCxnSpPr>
          <p:nvPr/>
        </p:nvCxnSpPr>
        <p:spPr>
          <a:xfrm flipH="1">
            <a:off x="4179275" y="610250"/>
            <a:ext cx="1147500" cy="157200"/>
          </a:xfrm>
          <a:prstGeom prst="straightConnector1">
            <a:avLst/>
          </a:prstGeom>
          <a:noFill/>
          <a:ln cap="flat" cmpd="sng" w="19050">
            <a:solidFill>
              <a:srgbClr val="C1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19"/>
          <p:cNvSpPr txBox="1"/>
          <p:nvPr>
            <p:ph idx="4294967295" type="title"/>
          </p:nvPr>
        </p:nvSpPr>
        <p:spPr>
          <a:xfrm>
            <a:off x="0" y="0"/>
            <a:ext cx="3920400" cy="4944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FACTOR #2: TIME OF DAY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5326775" y="333200"/>
            <a:ext cx="1491000" cy="554100"/>
          </a:xfrm>
          <a:prstGeom prst="rect">
            <a:avLst/>
          </a:prstGeom>
          <a:solidFill>
            <a:srgbClr val="C14343">
              <a:alpha val="9608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Peaks at 8 am, 4 pm, and 8 pm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" name="Google Shape;190;p19"/>
          <p:cNvCxnSpPr/>
          <p:nvPr/>
        </p:nvCxnSpPr>
        <p:spPr>
          <a:xfrm flipH="1">
            <a:off x="5815525" y="872300"/>
            <a:ext cx="210300" cy="300900"/>
          </a:xfrm>
          <a:prstGeom prst="straightConnector1">
            <a:avLst/>
          </a:prstGeom>
          <a:noFill/>
          <a:ln cap="flat" cmpd="sng" w="19050">
            <a:solidFill>
              <a:srgbClr val="C1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9"/>
          <p:cNvCxnSpPr/>
          <p:nvPr/>
        </p:nvCxnSpPr>
        <p:spPr>
          <a:xfrm>
            <a:off x="6587300" y="887300"/>
            <a:ext cx="0" cy="636600"/>
          </a:xfrm>
          <a:prstGeom prst="straightConnector1">
            <a:avLst/>
          </a:prstGeom>
          <a:noFill/>
          <a:ln cap="flat" cmpd="sng" w="19050">
            <a:solidFill>
              <a:srgbClr val="C1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19"/>
          <p:cNvSpPr txBox="1"/>
          <p:nvPr/>
        </p:nvSpPr>
        <p:spPr>
          <a:xfrm>
            <a:off x="5326775" y="333200"/>
            <a:ext cx="2065500" cy="554100"/>
          </a:xfrm>
          <a:prstGeom prst="rect">
            <a:avLst/>
          </a:prstGeom>
          <a:solidFill>
            <a:srgbClr val="075B4F">
              <a:alpha val="6312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in incidents after peaks </a:t>
            </a:r>
            <a:b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(i.e. 9 am, 5pm, 9 pm)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19"/>
          <p:cNvCxnSpPr/>
          <p:nvPr/>
        </p:nvCxnSpPr>
        <p:spPr>
          <a:xfrm flipH="1">
            <a:off x="4181225" y="882325"/>
            <a:ext cx="1162800" cy="81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9"/>
          <p:cNvCxnSpPr/>
          <p:nvPr/>
        </p:nvCxnSpPr>
        <p:spPr>
          <a:xfrm flipH="1">
            <a:off x="5945600" y="882325"/>
            <a:ext cx="140400" cy="85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9"/>
          <p:cNvCxnSpPr/>
          <p:nvPr/>
        </p:nvCxnSpPr>
        <p:spPr>
          <a:xfrm>
            <a:off x="6817775" y="847225"/>
            <a:ext cx="10200" cy="1258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idx="1" type="body"/>
          </p:nvPr>
        </p:nvSpPr>
        <p:spPr>
          <a:xfrm>
            <a:off x="206925" y="4355225"/>
            <a:ext cx="8740200" cy="413400"/>
          </a:xfrm>
          <a:prstGeom prst="rect">
            <a:avLst/>
          </a:prstGeom>
          <a:solidFill>
            <a:srgbClr val="3D4594">
              <a:alpha val="45100"/>
            </a:srgbClr>
          </a:solidFill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Incidents By Day of Week</a:t>
            </a:r>
            <a:endParaRPr b="1" sz="1600"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525" y="272875"/>
            <a:ext cx="3421176" cy="40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>
            <p:ph idx="4294967295" type="title"/>
          </p:nvPr>
        </p:nvSpPr>
        <p:spPr>
          <a:xfrm>
            <a:off x="0" y="0"/>
            <a:ext cx="3920400" cy="4944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FACTOR #2: DAY OF WEEK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784900" y="1656750"/>
            <a:ext cx="1734300" cy="831300"/>
          </a:xfrm>
          <a:prstGeom prst="rect">
            <a:avLst/>
          </a:prstGeom>
          <a:solidFill>
            <a:srgbClr val="C14343">
              <a:alpha val="9608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consistent trend between weekday vs weekend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23" y="630500"/>
            <a:ext cx="3899302" cy="38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197075" y="4394650"/>
            <a:ext cx="8750400" cy="374100"/>
          </a:xfrm>
          <a:prstGeom prst="rect">
            <a:avLst/>
          </a:prstGeom>
          <a:solidFill>
            <a:srgbClr val="3D4594">
              <a:alpha val="45100"/>
            </a:srgbClr>
          </a:solidFill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Average Service Interruption Length by Station</a:t>
            </a:r>
            <a:endParaRPr b="1" sz="1600"/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150" y="430988"/>
            <a:ext cx="2324075" cy="62465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>
            <p:ph idx="4294967295" type="title"/>
          </p:nvPr>
        </p:nvSpPr>
        <p:spPr>
          <a:xfrm>
            <a:off x="0" y="0"/>
            <a:ext cx="5111100" cy="4944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FACTOR #2: INTERRUPTION LENGTH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5437100" y="1706875"/>
            <a:ext cx="2324100" cy="794100"/>
          </a:xfrm>
          <a:prstGeom prst="rect">
            <a:avLst/>
          </a:prstGeom>
          <a:solidFill>
            <a:srgbClr val="C14343">
              <a:alpha val="9608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32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 trend between length of service interruption and high incident stations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